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2.xml" ContentType="application/vnd.openxmlformats-officedocument.themeOverrid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07" r:id="rId2"/>
  </p:sldMasterIdLst>
  <p:notesMasterIdLst>
    <p:notesMasterId r:id="rId10"/>
  </p:notesMasterIdLst>
  <p:sldIdLst>
    <p:sldId id="272" r:id="rId3"/>
    <p:sldId id="273" r:id="rId4"/>
    <p:sldId id="266" r:id="rId5"/>
    <p:sldId id="267" r:id="rId6"/>
    <p:sldId id="269" r:id="rId7"/>
    <p:sldId id="268" r:id="rId8"/>
    <p:sldId id="274" r:id="rId9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782" autoAdjust="0"/>
  </p:normalViewPr>
  <p:slideViewPr>
    <p:cSldViewPr>
      <p:cViewPr varScale="1">
        <p:scale>
          <a:sx n="120" d="100"/>
          <a:sy n="120" d="100"/>
        </p:scale>
        <p:origin x="288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DE034-F2CD-49F7-AE53-807D1FE14D28}" type="datetimeFigureOut">
              <a:rPr lang="en-US" smtClean="0"/>
              <a:pPr/>
              <a:t>21-Feb-24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9E417-F70E-4473-878B-1704E5B988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927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9E417-F70E-4473-878B-1704E5B9887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534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9E417-F70E-4473-878B-1704E5B9887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362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9E417-F70E-4473-878B-1704E5B9887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259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9E417-F70E-4473-878B-1704E5B9887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344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EA64F3-3D41-3F9B-54DC-5CDEBEF3A8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ADA2E74-E60C-7DCC-4120-8A4226A382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D6C94B-7A8F-5556-5FE6-076DED9D7B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53707D-58A9-DBB2-281B-B81B7046BE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9E417-F70E-4473-878B-1704E5B9887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74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A2C0F-E6A7-48FE-BDAB-6F23AEFA79A6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4DF1A-E010-49A9-9290-B510EFD6837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D463E-B9DA-4603-96DC-FFC67209852E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073CB-27A0-4217-930B-713B447B3D2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7CAA9-A6DF-4B8D-8CE6-4234D551F66E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3BED3-AC4C-4634-9311-0CEB03496F2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8">
            <a:extLst>
              <a:ext uri="{FF2B5EF4-FFF2-40B4-BE49-F238E27FC236}">
                <a16:creationId xmlns:a16="http://schemas.microsoft.com/office/drawing/2014/main" id="{190FCA03-4758-4DD6-A650-F2814BF9F614}"/>
              </a:ext>
            </a:extLst>
          </p:cNvPr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BA31BC4-DA0C-0528-69D7-BE75A0D1C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3072B-0B91-43EB-8B05-89C04B319CEA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7390890-BF03-0236-9791-2DC2F00FE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FAD6B1F-191F-8772-5C3E-C2146B17D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FB140-C54C-4857-9022-3650AE67F8F2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6958203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02B4D5-8D42-654B-C4C4-597901735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5AE0C-B4AE-4611-8F3D-1A738A7BA26B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1E250-7DB5-7C41-8614-E332339CB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8AF5CA-C18A-806D-C4A4-FC4C59179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50F9D-352C-490D-A910-4DC332E3D75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1472988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8">
            <a:extLst>
              <a:ext uri="{FF2B5EF4-FFF2-40B4-BE49-F238E27FC236}">
                <a16:creationId xmlns:a16="http://schemas.microsoft.com/office/drawing/2014/main" id="{CE53AE90-18B3-BC32-2AEE-7F2FCCF15FAC}"/>
              </a:ext>
            </a:extLst>
          </p:cNvPr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EF74EAB-8789-B53C-F871-F21D43C6A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E7A07-5315-42A4-BB9B-9C63D6892226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9B30100-A81D-C1DA-6B78-89D2F7452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4039099-1E04-ACD0-51EA-C43386BB8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44A9B-274F-466C-87CD-AD742C826CF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1886931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12077A3-55A5-BDA4-8704-8F1F18660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C2E4B-54D1-4C3D-B425-D9E693C84FA9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62DE533-7584-3559-BBA7-4BC1A1C43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B125AF-F83A-157A-F9B2-4DB566754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8FD83-F58F-48F0-8CC8-4292C4DEFD9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859544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8">
            <a:extLst>
              <a:ext uri="{FF2B5EF4-FFF2-40B4-BE49-F238E27FC236}">
                <a16:creationId xmlns:a16="http://schemas.microsoft.com/office/drawing/2014/main" id="{592C8231-AFF8-0FF2-A9D1-0F92F7C975EC}"/>
              </a:ext>
            </a:extLst>
          </p:cNvPr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851D6EE5-04CF-1986-BD50-D07F0201F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0D930-A596-4E9A-B4DA-70C6DD744D18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BB940D85-1665-7827-1772-AB42C56D7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CE50715B-647D-F26E-57AC-01034C2B9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37691-A80D-43C6-966C-3CC56474EFC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566785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FB9F00C-0BB9-FB0B-3C10-FDDAA7CBA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8DA14-6065-4EE1-B365-31765D19FB62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B6DC2A2-F6E6-3A8E-692C-40726ADF7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F8A2C51-A21C-A26D-364B-1DE6DDFEA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5C86C-99FC-407B-94AE-FD33BE06D77F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0110792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949741D-E789-7BA6-0CC9-BBD3DA5B9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04271-F928-4D4D-80AF-E063EC2E7C1F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6A66969-48F8-61C7-5EC2-5D83A824A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8650B2A-3B6C-E4AF-4A92-A77A798F0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4B680-F499-431A-8B36-2CD4109A930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376492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">
            <a:extLst>
              <a:ext uri="{FF2B5EF4-FFF2-40B4-BE49-F238E27FC236}">
                <a16:creationId xmlns:a16="http://schemas.microsoft.com/office/drawing/2014/main" id="{783C5BEA-D150-9278-E0DB-9C0A5A6DD908}"/>
              </a:ext>
            </a:extLst>
          </p:cNvPr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EBD2CBD6-DD1D-F324-9839-923D69D38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83DB-3A11-42E0-82C7-9FB0BF9C7904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28DDE51E-F120-BFDF-A215-252DE667D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5545F920-4EB9-CF31-B523-CCD3A90B5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903DA-A226-4F25-A2BA-4626BCA68955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929428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BDF9E-B0CD-4D40-8F78-1494DF1E7E36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095FF-38C6-4956-A523-6C7012C2F3E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D53E2E6-6575-DD19-EA8E-FB2A6141E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1E8B0-C977-4D53-ADDE-5C08864AA636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B6C6AFC-FF80-6109-658D-8DABBA093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4A8987B-96D3-06FD-D0BC-5C123C011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0C88B-F613-4723-A820-B61D15ADEA7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104674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5AF95-7B1C-05EA-1CBE-145CEC0E8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9CB79-08B3-4B70-BFF0-DAC4D1A12862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FC1D11-2E5E-DCE3-DCC5-F62537E50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2E8B6E-B59B-06FB-0D19-5EF215D9D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945DC-24DE-419E-82FB-D2B75D11C2AB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7027876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37B367-E014-1924-AF65-D58A09860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A42E2-1A47-4E57-9F8C-2A1F3B66E11F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CF9ACE-472A-77BB-AE24-85B29A1F5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650E2-E7C3-EAD8-6DEE-FBE40D08A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1B455-6ECC-4C88-9D61-41F06B699DDA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586044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B91CB-9E62-44FB-96C3-7C4B9A138E02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53133-9DDA-4B80-9FB8-A5F5D135355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2C3C4-A551-4725-9C19-0CEB2B3A407C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7B757-1170-42BA-9F41-E64BC8A231A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A4A5B-1C7A-4693-A2DA-8C037BB4D45B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56059-BDEA-42A3-A5F8-202DF993F4F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B6A70-2715-46C4-A64E-F89EEE62B6C2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D90C4-1CBB-443C-B790-C0143339B9E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B0CE8-CF77-4E4A-90AD-EE2272607BD9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01931-0F5E-49CE-9C64-BDA67F7FF05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2128C-9A27-4E11-8AA7-63E8979AD306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10312-29E0-4168-BAAD-C1EFCC7725C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321AC-5CB3-4B1F-BEE1-523E63CC3CFB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676F9-7EA4-464B-BE9A-4D0A8CB92B3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FD9976-C7D2-4B25-BFF7-4012963DE3A3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8F286A-4D88-45DF-9EE0-589B6C61C3D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796" r:id="rId2"/>
    <p:sldLayoutId id="2147483804" r:id="rId3"/>
    <p:sldLayoutId id="2147483797" r:id="rId4"/>
    <p:sldLayoutId id="2147483805" r:id="rId5"/>
    <p:sldLayoutId id="2147483798" r:id="rId6"/>
    <p:sldLayoutId id="2147483799" r:id="rId7"/>
    <p:sldLayoutId id="2147483806" r:id="rId8"/>
    <p:sldLayoutId id="2147483800" r:id="rId9"/>
    <p:sldLayoutId id="2147483801" r:id="rId10"/>
    <p:sldLayoutId id="214748380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DB09BD2-E0DA-2E86-24A9-CF3C19A5F57F}"/>
              </a:ext>
            </a:extLst>
          </p:cNvPr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8284BF-09B3-8F57-8C8D-92CCC224C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8B093F13-B865-D05C-9D3D-D2912281FFD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0B0027B-F598-974A-E234-ACE5FE4FB67E}"/>
              </a:ext>
            </a:extLst>
          </p:cNvPr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230CC2-6D68-7454-19AC-24CB05EA38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3C52C9-0B6F-4574-9FBB-CCD4E59DA90B}" type="datetimeFigureOut">
              <a:rPr lang="el-GR"/>
              <a:pPr>
                <a:defRPr/>
              </a:pPr>
              <a:t>21/2/2024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113E1-2C46-E642-01AE-D599855026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779047-5FE2-18BD-B0CF-A40580C684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EE14924-6914-4892-AE63-F3257E003EB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41818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0FDD4E7-1D35-4049-1287-EF8E026779F1}"/>
              </a:ext>
            </a:extLst>
          </p:cNvPr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0" y="5229225"/>
            <a:ext cx="9144000" cy="143986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/>
              <a:t>Department of Electrical and Computer Engineering (ECE)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/>
              <a:t>School of Engineering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/>
              <a:t>Hellenic Mediterranean University (HMU)</a:t>
            </a:r>
            <a:endParaRPr lang="el-GR" dirty="0"/>
          </a:p>
        </p:txBody>
      </p:sp>
      <p:pic>
        <p:nvPicPr>
          <p:cNvPr id="6147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43083C4C-698A-ABCA-49AF-B293F19934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500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48F29-0250-A2A0-9A6F-3F49074E73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848600" cy="424847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u="sng" dirty="0"/>
              <a:t>Advanced Topics in Antennas, Propagation of EMF fields, and Wireless Networks</a:t>
            </a:r>
            <a:endParaRPr lang="el-G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9090B6-6D6D-5F55-3662-A696683CA1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2421" y="5301208"/>
            <a:ext cx="7847013" cy="1008112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/>
              <a:t>Dr. Dimitrios Stratakis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/>
              <a:t>Dr. </a:t>
            </a:r>
            <a:r>
              <a:rPr lang="en-US" dirty="0" err="1"/>
              <a:t>Evangelos</a:t>
            </a:r>
            <a:r>
              <a:rPr lang="en-US" dirty="0"/>
              <a:t> Markakis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Course title &amp; identity</a:t>
            </a:r>
            <a:endParaRPr lang="el-GR" dirty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r>
              <a:rPr lang="en-US" dirty="0"/>
              <a:t>Title: </a:t>
            </a:r>
            <a:r>
              <a:rPr lang="en-US" b="1" u="sng" dirty="0"/>
              <a:t>Advanced Topics in Antennas, Propagation of EMF fields, and Wireless Networks</a:t>
            </a:r>
          </a:p>
          <a:p>
            <a:pPr lvl="1">
              <a:buFont typeface="Arial" charset="0"/>
              <a:buNone/>
            </a:pPr>
            <a:r>
              <a:rPr lang="en-US" dirty="0"/>
              <a:t>Combines three fundamental ingredients: </a:t>
            </a:r>
          </a:p>
          <a:p>
            <a:pPr lvl="2"/>
            <a:r>
              <a:rPr lang="en-US" dirty="0"/>
              <a:t>Transmission/reception and propagation of EMF</a:t>
            </a:r>
          </a:p>
          <a:p>
            <a:pPr lvl="2"/>
            <a:r>
              <a:rPr lang="en-US" dirty="0"/>
              <a:t>Modulation/demodulation and multiplexing techniques</a:t>
            </a:r>
          </a:p>
          <a:p>
            <a:pPr lvl="2"/>
            <a:r>
              <a:rPr lang="en-US" dirty="0"/>
              <a:t>Wireless/mobile networking and interoperability </a:t>
            </a:r>
          </a:p>
          <a:p>
            <a:r>
              <a:rPr lang="en-US" dirty="0"/>
              <a:t>Objectives: students get skills in</a:t>
            </a:r>
          </a:p>
          <a:p>
            <a:pPr lvl="2"/>
            <a:r>
              <a:rPr lang="en-US" dirty="0"/>
              <a:t>electromagnetism and propagation, </a:t>
            </a:r>
          </a:p>
          <a:p>
            <a:pPr lvl="2"/>
            <a:r>
              <a:rPr lang="en-US" dirty="0"/>
              <a:t>structure and antenna design, </a:t>
            </a:r>
          </a:p>
          <a:p>
            <a:pPr lvl="2"/>
            <a:r>
              <a:rPr lang="en-US" dirty="0"/>
              <a:t>wireless links and methods for EMF measurements, </a:t>
            </a:r>
          </a:p>
          <a:p>
            <a:pPr lvl="2"/>
            <a:r>
              <a:rPr lang="en-US" dirty="0"/>
              <a:t>design of 4th and 5th generation wireless networks  </a:t>
            </a:r>
          </a:p>
          <a:p>
            <a:r>
              <a:rPr lang="en-US" dirty="0"/>
              <a:t>Focus: </a:t>
            </a:r>
            <a:r>
              <a:rPr lang="en-US" sz="1800" dirty="0"/>
              <a:t>Wireless transmission and networking (primary), communications and multimedia (secondary)</a:t>
            </a:r>
          </a:p>
          <a:p>
            <a:r>
              <a:rPr lang="en-US" dirty="0"/>
              <a:t>Members of stuff: </a:t>
            </a:r>
            <a:r>
              <a:rPr lang="en-US" sz="1800" dirty="0"/>
              <a:t>D. Stratakis, E.  Markakis.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Approach &amp; Assessment</a:t>
            </a:r>
            <a:endParaRPr lang="el-GR" sz="2800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4425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/>
              <a:t>Lectures (2-3 hrs):</a:t>
            </a:r>
          </a:p>
          <a:p>
            <a:pPr lvl="1">
              <a:defRPr/>
            </a:pPr>
            <a:r>
              <a:rPr lang="en-US" dirty="0"/>
              <a:t>Recap, new topics, students will sparingly present solutions to HWK problems</a:t>
            </a:r>
          </a:p>
          <a:p>
            <a:pPr>
              <a:defRPr/>
            </a:pPr>
            <a:r>
              <a:rPr lang="en-US" dirty="0"/>
              <a:t>Laboratory classes (3-2 hrs):</a:t>
            </a:r>
          </a:p>
          <a:p>
            <a:pPr lvl="1">
              <a:defRPr/>
            </a:pPr>
            <a:r>
              <a:rPr lang="en-US" dirty="0"/>
              <a:t>Simulation experiments and results analysis </a:t>
            </a:r>
          </a:p>
          <a:p>
            <a:pPr lvl="1">
              <a:defRPr/>
            </a:pPr>
            <a:r>
              <a:rPr lang="en-US" dirty="0"/>
              <a:t>Literature review and papers </a:t>
            </a:r>
          </a:p>
          <a:p>
            <a:pPr lvl="1">
              <a:defRPr/>
            </a:pPr>
            <a:r>
              <a:rPr lang="en-US" dirty="0"/>
              <a:t>Targeted group project meetings (later in 2</a:t>
            </a:r>
            <a:r>
              <a:rPr lang="en-US" baseline="30000" dirty="0"/>
              <a:t>nd</a:t>
            </a:r>
            <a:r>
              <a:rPr lang="en-US" dirty="0"/>
              <a:t> half of semester)</a:t>
            </a:r>
          </a:p>
          <a:p>
            <a:pPr lvl="1">
              <a:buFont typeface="Arial" charset="0"/>
              <a:buNone/>
              <a:defRPr/>
            </a:pPr>
            <a:r>
              <a:rPr lang="en-US" dirty="0"/>
              <a:t>=====================================================</a:t>
            </a:r>
          </a:p>
          <a:p>
            <a:pPr>
              <a:defRPr/>
            </a:pPr>
            <a:r>
              <a:rPr lang="en-US" dirty="0"/>
              <a:t>Weekly homework assignments (theory or lab problems): </a:t>
            </a:r>
            <a:r>
              <a:rPr lang="en-US" dirty="0">
                <a:solidFill>
                  <a:srgbClr val="FF0000"/>
                </a:solidFill>
              </a:rPr>
              <a:t>[50%]</a:t>
            </a:r>
          </a:p>
          <a:p>
            <a:pPr>
              <a:defRPr/>
            </a:pPr>
            <a:r>
              <a:rPr lang="en-US" dirty="0"/>
              <a:t>Term Project </a:t>
            </a:r>
            <a:r>
              <a:rPr lang="en-US" dirty="0">
                <a:solidFill>
                  <a:srgbClr val="FF0000"/>
                </a:solidFill>
              </a:rPr>
              <a:t>[50%]</a:t>
            </a:r>
            <a:r>
              <a:rPr lang="en-US" dirty="0"/>
              <a:t>:</a:t>
            </a:r>
          </a:p>
          <a:p>
            <a:pPr lvl="1">
              <a:defRPr/>
            </a:pPr>
            <a:r>
              <a:rPr lang="en-US" dirty="0"/>
              <a:t>Study, design and analyze the performance of a wireless network or a wireless communication system – starts on week 6 and on week 9</a:t>
            </a:r>
            <a:endParaRPr lang="en-US" dirty="0">
              <a:solidFill>
                <a:srgbClr val="FF0000"/>
              </a:solidFill>
            </a:endParaRPr>
          </a:p>
          <a:p>
            <a:pPr lvl="1">
              <a:defRPr/>
            </a:pPr>
            <a:r>
              <a:rPr lang="en-US" dirty="0"/>
              <a:t>Grade break up as follows:</a:t>
            </a:r>
          </a:p>
          <a:p>
            <a:pPr marL="890587" lvl="2" indent="-342900">
              <a:buFont typeface="+mj-lt"/>
              <a:buAutoNum type="arabicPeriod"/>
              <a:defRPr/>
            </a:pPr>
            <a:r>
              <a:rPr lang="en-US" dirty="0"/>
              <a:t>Quality of Project planning: 10%</a:t>
            </a:r>
          </a:p>
          <a:p>
            <a:pPr marL="890587" lvl="2" indent="-342900">
              <a:buFont typeface="+mj-lt"/>
              <a:buAutoNum type="arabicPeriod"/>
              <a:defRPr/>
            </a:pPr>
            <a:r>
              <a:rPr lang="en-US" dirty="0"/>
              <a:t>Results analysis and evaluation: (60%)</a:t>
            </a:r>
          </a:p>
          <a:p>
            <a:pPr marL="890587" lvl="2" indent="-342900">
              <a:buFont typeface="+mj-lt"/>
              <a:buAutoNum type="arabicPeriod"/>
              <a:defRPr/>
            </a:pPr>
            <a:r>
              <a:rPr lang="en-US" dirty="0"/>
              <a:t>Technical Report: Writing quality and report presentation/structure (30%)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Specific details</a:t>
            </a:r>
            <a:endParaRPr lang="el-GR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4425"/>
          </a:xfrm>
        </p:spPr>
        <p:txBody>
          <a:bodyPr bIns="0">
            <a:normAutofit fontScale="92500" lnSpcReduction="20000"/>
          </a:bodyPr>
          <a:lstStyle/>
          <a:p>
            <a:pPr>
              <a:defRPr/>
            </a:pPr>
            <a:r>
              <a:rPr lang="en-US" dirty="0"/>
              <a:t>Learning materials </a:t>
            </a:r>
          </a:p>
          <a:p>
            <a:pPr lvl="2">
              <a:defRPr/>
            </a:pPr>
            <a:r>
              <a:rPr lang="en-US" dirty="0"/>
              <a:t>Textbook(s) – wireless networks, radio </a:t>
            </a:r>
            <a:r>
              <a:rPr lang="en-US" dirty="0" err="1"/>
              <a:t>comms</a:t>
            </a:r>
            <a:r>
              <a:rPr lang="en-US" dirty="0"/>
              <a:t>, wireless technologies </a:t>
            </a:r>
          </a:p>
          <a:p>
            <a:pPr lvl="2">
              <a:defRPr/>
            </a:pPr>
            <a:r>
              <a:rPr lang="en-US" dirty="0"/>
              <a:t>Technical reports: White papers, international standards</a:t>
            </a:r>
          </a:p>
          <a:p>
            <a:pPr lvl="2">
              <a:defRPr/>
            </a:pPr>
            <a:r>
              <a:rPr lang="en-US" dirty="0"/>
              <a:t>Research papers: journals and conferences</a:t>
            </a:r>
          </a:p>
          <a:p>
            <a:pPr>
              <a:defRPr/>
            </a:pPr>
            <a:r>
              <a:rPr lang="en-US" dirty="0"/>
              <a:t>Expected outcomes</a:t>
            </a:r>
          </a:p>
          <a:p>
            <a:pPr lvl="1">
              <a:defRPr/>
            </a:pPr>
            <a:r>
              <a:rPr lang="en-US" dirty="0"/>
              <a:t>Gain a strong understanding of the fundamentals in radio transmission/reception technologies, EMF propagation and measurements, wireless communications, design and evaluation of contemporary wireless networks </a:t>
            </a:r>
          </a:p>
          <a:p>
            <a:pPr lvl="2">
              <a:defRPr/>
            </a:pPr>
            <a:r>
              <a:rPr lang="en-US" dirty="0"/>
              <a:t>Demonstrate a knowledge of the theory and application radio </a:t>
            </a:r>
            <a:r>
              <a:rPr lang="en-US" dirty="0" err="1"/>
              <a:t>comms</a:t>
            </a:r>
            <a:endParaRPr lang="en-US" dirty="0"/>
          </a:p>
          <a:p>
            <a:pPr lvl="2">
              <a:defRPr/>
            </a:pPr>
            <a:r>
              <a:rPr lang="en-US" dirty="0"/>
              <a:t>Demonstrate a knowledge of system architectures and protocols</a:t>
            </a:r>
          </a:p>
          <a:p>
            <a:pPr lvl="1">
              <a:defRPr/>
            </a:pPr>
            <a:r>
              <a:rPr lang="en-US" dirty="0"/>
              <a:t>Build fundamental skills to cope with wireless/mobile network implementations and emerging technologies </a:t>
            </a:r>
          </a:p>
          <a:p>
            <a:pPr lvl="1">
              <a:defRPr/>
            </a:pPr>
            <a:r>
              <a:rPr lang="en-US" dirty="0"/>
              <a:t>Apply a systematic study and design approach for converging wireless/mobile networks with heterogeneous fixed infrastructures</a:t>
            </a:r>
          </a:p>
          <a:p>
            <a:pPr lvl="1">
              <a:defRPr/>
            </a:pPr>
            <a:r>
              <a:rPr lang="en-US" dirty="0"/>
              <a:t>Be able to tackle more advanced texts and state-of-the-art on the subject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Applicant profile</a:t>
            </a:r>
            <a:endParaRPr lang="el-GR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r>
              <a:rPr lang="en-US" dirty="0"/>
              <a:t>Pre-requisites / Skills:</a:t>
            </a:r>
          </a:p>
          <a:p>
            <a:pPr lvl="1">
              <a:defRPr/>
            </a:pPr>
            <a:r>
              <a:rPr lang="en-US" dirty="0"/>
              <a:t>Presumes an avid interest in telecommunications and networks along with the commitment to master fundamental wireless network skills.</a:t>
            </a:r>
          </a:p>
          <a:p>
            <a:pPr lvl="1">
              <a:defRPr/>
            </a:pPr>
            <a:r>
              <a:rPr lang="en-US" dirty="0"/>
              <a:t>Good candidates are: </a:t>
            </a:r>
          </a:p>
          <a:p>
            <a:pPr lvl="2">
              <a:defRPr/>
            </a:pPr>
            <a:r>
              <a:rPr lang="en-US" dirty="0"/>
              <a:t>(</a:t>
            </a:r>
            <a:r>
              <a:rPr lang="en-US" dirty="0" err="1"/>
              <a:t>i</a:t>
            </a:r>
            <a:r>
              <a:rPr lang="en-US" dirty="0"/>
              <a:t>) Engineer graduates (must have a good understanding of telecommunications and networks, but may need a lot of work on programming / software engineering)</a:t>
            </a:r>
          </a:p>
          <a:p>
            <a:pPr lvl="2">
              <a:defRPr/>
            </a:pPr>
            <a:r>
              <a:rPr lang="en-US" dirty="0"/>
              <a:t>(ii) Informatics graduates (must have a solid background in programming but will need to build telecommunications and network knowledge)</a:t>
            </a:r>
          </a:p>
          <a:p>
            <a:pPr>
              <a:defRPr/>
            </a:pPr>
            <a:r>
              <a:rPr lang="en-US" dirty="0"/>
              <a:t>Estimated weekly workload:</a:t>
            </a:r>
          </a:p>
          <a:p>
            <a:pPr lvl="1">
              <a:defRPr/>
            </a:pPr>
            <a:r>
              <a:rPr lang="en-US" dirty="0"/>
              <a:t>In-Class / Lab attendance: 3-5 hrs on average</a:t>
            </a:r>
          </a:p>
          <a:p>
            <a:pPr lvl="1">
              <a:defRPr/>
            </a:pPr>
            <a:r>
              <a:rPr lang="en-US" dirty="0"/>
              <a:t>Outside class workload: </a:t>
            </a:r>
          </a:p>
          <a:p>
            <a:pPr lvl="2">
              <a:defRPr/>
            </a:pPr>
            <a:r>
              <a:rPr lang="en-US" dirty="0"/>
              <a:t>Preparation for class / lab meetings: 2 hrs</a:t>
            </a:r>
          </a:p>
          <a:p>
            <a:pPr lvl="2">
              <a:defRPr/>
            </a:pPr>
            <a:r>
              <a:rPr lang="en-US" dirty="0"/>
              <a:t>Homework: 2 hrs</a:t>
            </a:r>
          </a:p>
          <a:p>
            <a:pPr lvl="2">
              <a:defRPr/>
            </a:pPr>
            <a:r>
              <a:rPr lang="en-US" dirty="0"/>
              <a:t>Project-related work: 5 hrs (starting week 6)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79865D-9487-AB1B-2248-837D09B972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42687-F15A-6142-5B06-AFEEADDE3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Schedule</a:t>
            </a:r>
            <a:endParaRPr lang="el-GR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080F1C2-0E29-416D-B0F7-42D235E37C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802297"/>
              </p:ext>
            </p:extLst>
          </p:nvPr>
        </p:nvGraphicFramePr>
        <p:xfrm>
          <a:off x="2915695" y="332656"/>
          <a:ext cx="6048671" cy="2755785"/>
        </p:xfrm>
        <a:graphic>
          <a:graphicData uri="http://schemas.openxmlformats.org/drawingml/2006/table">
            <a:tbl>
              <a:tblPr/>
              <a:tblGrid>
                <a:gridCol w="8669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6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0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36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03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03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94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Weekly</a:t>
                      </a:r>
                      <a:b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Schedule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r>
                        <a:rPr lang="en-US" sz="1400" b="0" i="0" u="none" strike="noStrike" baseline="30000" dirty="0" err="1">
                          <a:solidFill>
                            <a:srgbClr val="000000"/>
                          </a:solidFill>
                          <a:latin typeface="Calibri"/>
                        </a:rPr>
                        <a:t>st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l-G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r>
                        <a:rPr lang="en-US" sz="1400" b="0" i="0" u="none" strike="noStrike" baseline="30000" dirty="0" err="1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l-G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r>
                        <a:rPr lang="en-US" sz="1400" b="0" i="0" u="none" strike="noStrike" baseline="30000" dirty="0">
                          <a:solidFill>
                            <a:srgbClr val="000000"/>
                          </a:solidFill>
                          <a:latin typeface="Calibri"/>
                        </a:rPr>
                        <a:t>rd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l-G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r>
                        <a:rPr lang="en-US" sz="1400" b="0" i="0" u="none" strike="noStrike" baseline="30000" dirty="0" err="1">
                          <a:solidFill>
                            <a:srgbClr val="000000"/>
                          </a:solidFill>
                          <a:latin typeface="Calibri"/>
                        </a:rPr>
                        <a:t>th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l-G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r>
                        <a:rPr lang="en-US" sz="1400" b="0" i="0" u="none" strike="noStrike" baseline="30000" dirty="0" err="1">
                          <a:solidFill>
                            <a:srgbClr val="000000"/>
                          </a:solidFill>
                          <a:latin typeface="Calibri"/>
                        </a:rPr>
                        <a:t>th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l-G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68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Course-work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Maxwell's Equations and the Principles of Electromagnetism</a:t>
                      </a: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Antenna principles and design </a:t>
                      </a: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Propagation of electromagnetic waves </a:t>
                      </a: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Propagation models</a:t>
                      </a: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Wireless links</a:t>
                      </a: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52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Lab Session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HWKs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HWKs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HWKs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HWKs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HWKs</a:t>
                      </a: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2BE0547-2898-EBE1-B03F-E28798EFF1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679850"/>
              </p:ext>
            </p:extLst>
          </p:nvPr>
        </p:nvGraphicFramePr>
        <p:xfrm>
          <a:off x="179388" y="3172845"/>
          <a:ext cx="8784978" cy="3751150"/>
        </p:xfrm>
        <a:graphic>
          <a:graphicData uri="http://schemas.openxmlformats.org/drawingml/2006/table">
            <a:tbl>
              <a:tblPr/>
              <a:tblGrid>
                <a:gridCol w="785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09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05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78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83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079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367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0368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5109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Weekly</a:t>
                      </a:r>
                      <a:b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Schedule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r>
                        <a:rPr lang="en-US" sz="1400" b="0" i="0" u="none" strike="noStrike" baseline="30000" dirty="0" err="1">
                          <a:solidFill>
                            <a:srgbClr val="000000"/>
                          </a:solidFill>
                          <a:latin typeface="Calibri"/>
                        </a:rPr>
                        <a:t>th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l-G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r>
                        <a:rPr lang="en-US" sz="1400" b="0" i="0" u="none" strike="noStrike" baseline="30000" dirty="0" err="1">
                          <a:solidFill>
                            <a:srgbClr val="000000"/>
                          </a:solidFill>
                          <a:latin typeface="Calibri"/>
                        </a:rPr>
                        <a:t>th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l-G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r>
                        <a:rPr lang="en-US" sz="1400" b="0" i="0" u="none" strike="noStrike" baseline="30000" dirty="0" err="1">
                          <a:solidFill>
                            <a:srgbClr val="000000"/>
                          </a:solidFill>
                          <a:latin typeface="Calibri"/>
                        </a:rPr>
                        <a:t>th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l-G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  <a:r>
                        <a:rPr lang="en-US" sz="1400" b="0" i="0" u="none" strike="noStrike" baseline="30000" dirty="0" err="1">
                          <a:solidFill>
                            <a:srgbClr val="000000"/>
                          </a:solidFill>
                          <a:latin typeface="Calibri"/>
                        </a:rPr>
                        <a:t>th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l-G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r>
                        <a:rPr lang="en-US" sz="1400" b="0" i="0" u="none" strike="noStrike" baseline="30000" dirty="0" err="1">
                          <a:solidFill>
                            <a:srgbClr val="000000"/>
                          </a:solidFill>
                          <a:latin typeface="Calibri"/>
                        </a:rPr>
                        <a:t>th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l-G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  <a:r>
                        <a:rPr lang="en-US" sz="1400" b="0" i="0" u="none" strike="noStrike" baseline="30000" dirty="0" err="1">
                          <a:solidFill>
                            <a:srgbClr val="000000"/>
                          </a:solidFill>
                          <a:latin typeface="Calibri"/>
                        </a:rPr>
                        <a:t>th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l-G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  <a:r>
                        <a:rPr lang="en-US" sz="1400" b="0" i="0" u="none" strike="noStrike" baseline="30000" dirty="0" err="1">
                          <a:solidFill>
                            <a:srgbClr val="000000"/>
                          </a:solidFill>
                          <a:latin typeface="Calibri"/>
                        </a:rPr>
                        <a:t>th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l-G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  <a:r>
                        <a:rPr lang="en-US" sz="1400" b="0" i="0" u="none" strike="noStrike" baseline="30000" dirty="0" err="1">
                          <a:solidFill>
                            <a:srgbClr val="000000"/>
                          </a:solidFill>
                          <a:latin typeface="Calibri"/>
                        </a:rPr>
                        <a:t>th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l-G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- 15</a:t>
                      </a:r>
                      <a:r>
                        <a:rPr lang="en-US" sz="1400" b="0" i="0" u="none" strike="noStrike" baseline="30000" dirty="0" err="1">
                          <a:solidFill>
                            <a:srgbClr val="000000"/>
                          </a:solidFill>
                          <a:latin typeface="Calibri"/>
                        </a:rPr>
                        <a:t>th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l-G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el-G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η - 15η</a:t>
                      </a:r>
                      <a:endParaRPr lang="el-GR" dirty="0"/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69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Course-work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Spectrum analysis</a:t>
                      </a: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Narrow-band EMF measurements</a:t>
                      </a:r>
                      <a:endParaRPr lang="el-GR" sz="1400" b="0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Broad-band EMF measure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ments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Term project implementation</a:t>
                      </a: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Overview of radio transmission fundamentals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Modulation, Multiplexing, Channel Coding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WLAN – IEEE 802.11, 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WiMax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&amp; LTE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IP/DVB, Dynamic Spectrum Access, Cognitive Radio &amp; SDR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5G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networks design principles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Project presentation &amp; final deliverables</a:t>
                      </a:r>
                    </a:p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799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Lab Session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HWKs</a:t>
                      </a: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HWKs</a:t>
                      </a: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HWKs</a:t>
                      </a: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latin typeface="Calibri"/>
                        </a:rPr>
                        <a:t>HWKs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HWKs</a:t>
                      </a: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HWKs</a:t>
                      </a: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HWKs</a:t>
                      </a: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HWKs</a:t>
                      </a: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9255">
                <a:tc vMerge="1"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Project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ctr"/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6237" marR="6237" marT="6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595313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3zYuX0Coo7UC0Y20tL2Zk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mTDMXZMnLQI4JHFTk7EJq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1414</TotalTime>
  <Words>646</Words>
  <Application>Microsoft Office PowerPoint</Application>
  <PresentationFormat>On-screen Show (4:3)</PresentationFormat>
  <Paragraphs>113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Clarity</vt:lpstr>
      <vt:lpstr>1_Clarity</vt:lpstr>
      <vt:lpstr>PowerPoint Presentation</vt:lpstr>
      <vt:lpstr>Advanced Topics in Antennas, Propagation of EMF fields, and Wireless Networks</vt:lpstr>
      <vt:lpstr>Course title &amp; identity</vt:lpstr>
      <vt:lpstr>Approach &amp; Assessment</vt:lpstr>
      <vt:lpstr>Specific details</vt:lpstr>
      <vt:lpstr>Applicant profile</vt:lpstr>
      <vt:lpstr>Schedule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‘Informatics &amp; multimedia’</dc:title>
  <dc:creator>Dimosthenis</dc:creator>
  <cp:lastModifiedBy>Stratakis Dimitrios</cp:lastModifiedBy>
  <cp:revision>159</cp:revision>
  <dcterms:created xsi:type="dcterms:W3CDTF">2012-06-05T14:33:27Z</dcterms:created>
  <dcterms:modified xsi:type="dcterms:W3CDTF">2024-02-21T22:10:04Z</dcterms:modified>
</cp:coreProperties>
</file>